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98" r:id="rId3"/>
    <p:sldId id="383" r:id="rId4"/>
    <p:sldId id="500" r:id="rId5"/>
    <p:sldId id="501" r:id="rId6"/>
    <p:sldId id="506" r:id="rId7"/>
    <p:sldId id="505" r:id="rId8"/>
    <p:sldId id="508" r:id="rId9"/>
    <p:sldId id="507" r:id="rId10"/>
    <p:sldId id="391" r:id="rId11"/>
  </p:sldIdLst>
  <p:sldSz cx="12192000" cy="6858000"/>
  <p:notesSz cx="7053263" cy="93091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9" autoAdjust="0"/>
    <p:restoredTop sz="94490"/>
  </p:normalViewPr>
  <p:slideViewPr>
    <p:cSldViewPr>
      <p:cViewPr varScale="1">
        <p:scale>
          <a:sx n="65" d="100"/>
          <a:sy n="65" d="100"/>
        </p:scale>
        <p:origin x="3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FE4FA6-3898-4BA2-AA00-07F7D93A34EE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A2867B-6D98-4815-97B9-2C3ABBCE87F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8946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68987-81F9-4076-A41F-01E2A2951953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84C2-12B9-4A94-9BFD-C1F2E8E33E2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CD82-967A-493E-9B5E-488DCBDD7674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B939-4DFC-4177-A21C-9942DDBE6F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B8E9-5009-4DFB-8698-E77AE893B454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B6670-6FCC-46CD-93CB-CDCED38BE2D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43008-2F6A-4F2A-9681-E6969999A8BA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3197-C730-4853-AE54-275BB910EE4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1D3D-B5F7-4FE6-BB00-560B0B72E969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C224A-5105-4566-B692-3D5614CDD0D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73C9D-BB24-4176-8F7F-099105C2A323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408F-F6FF-46CD-9FE5-0858DCF2437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09A2D-57DC-411F-9298-1EE77D41A7C2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D3C3-A57E-4759-9426-2EC1EAAB43A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D8B1-FBED-4B83-B72B-0235AE624D79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BBD8F-B922-4B61-8CD7-5E5FC090033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A27CE-F48D-4C31-863A-500BA2E22808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7C7CA-D635-410C-93FD-782DF1B192B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6483-BA71-4A2E-A777-1CFFAA0226C3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37CD-3979-4D83-8916-614E87BA7D8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9C021-6D58-4E2C-B508-D3520B322B7F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5CE5-CBE1-495E-A638-72363CAF466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DC7E96-9BB9-4312-9586-EDB11FCBDD63}" type="datetimeFigureOut">
              <a:rPr lang="es-MX"/>
              <a:pPr>
                <a:defRPr/>
              </a:pPr>
              <a:t>26/06/2023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A034D9-D6C8-44C3-9F2C-F439A1C04CB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ep.unam.m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95400" y="476672"/>
            <a:ext cx="11305256" cy="507831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ES_tradnl" sz="4400" b="1" cap="small" dirty="0"/>
              <a:t>Maestría en Docencia para la Educación Media Superior (</a:t>
            </a:r>
            <a:r>
              <a:rPr lang="es-ES_tradnl" sz="4400" b="1" cap="small" dirty="0" err="1"/>
              <a:t>madems</a:t>
            </a:r>
            <a:r>
              <a:rPr lang="es-ES_tradnl" sz="4400" b="1" cap="small" dirty="0"/>
              <a:t>)</a:t>
            </a:r>
          </a:p>
          <a:p>
            <a:endParaRPr lang="es-MX" sz="44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_tradnl" sz="4400" cap="small" dirty="0"/>
              <a:t>Inscripción </a:t>
            </a:r>
            <a:r>
              <a:rPr lang="es-ES_tradnl" sz="4400" cap="small" dirty="0" smtClean="0"/>
              <a:t>2024-1</a:t>
            </a:r>
          </a:p>
          <a:p>
            <a:endParaRPr lang="es-ES_tradnl" sz="4400" cap="small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_tradnl" sz="4400" cap="small" dirty="0"/>
              <a:t>Apoyo económico </a:t>
            </a:r>
            <a:r>
              <a:rPr lang="es-ES_tradnl" sz="4400" cap="small" dirty="0" err="1" smtClean="0"/>
              <a:t>paep</a:t>
            </a:r>
            <a:endParaRPr lang="es-ES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6000" b="1" dirty="0">
              <a:latin typeface="+mn-lt"/>
              <a:cs typeface="+mn-cs"/>
            </a:endParaRPr>
          </a:p>
        </p:txBody>
      </p:sp>
      <p:pic>
        <p:nvPicPr>
          <p:cNvPr id="4" name="Picture 4" descr="posgrado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5661248"/>
            <a:ext cx="32448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19C0C4B2-FD23-4BE6-9574-98A93DD021FD}"/>
              </a:ext>
            </a:extLst>
          </p:cNvPr>
          <p:cNvSpPr txBox="1"/>
          <p:nvPr/>
        </p:nvSpPr>
        <p:spPr>
          <a:xfrm>
            <a:off x="2999656" y="2348880"/>
            <a:ext cx="39530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9600" b="1" cap="smal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Gracias</a:t>
            </a:r>
            <a:endParaRPr lang="es-ES" sz="9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30740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/>
          <a:lstStyle/>
          <a:p>
            <a:r>
              <a:rPr lang="es-ES_tradnl" b="1" cap="small" dirty="0"/>
              <a:t>Inscripción </a:t>
            </a:r>
            <a:r>
              <a:rPr lang="es-ES_tradnl" b="1" cap="small" dirty="0" smtClean="0"/>
              <a:t>2024-1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7728" y="836712"/>
            <a:ext cx="11186904" cy="5092140"/>
          </a:xfrm>
        </p:spPr>
        <p:txBody>
          <a:bodyPr/>
          <a:lstStyle/>
          <a:p>
            <a:endParaRPr lang="es-E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s-E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Periodo 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</a:rPr>
              <a:t>de inscripción: 31 de julio al 4 de agosto de 2023</a:t>
            </a:r>
          </a:p>
          <a:p>
            <a:pPr marL="0" indent="0">
              <a:buNone/>
            </a:pPr>
            <a:endParaRPr lang="es-ES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Registrar la carga académica en el sistema de la administración escolar del posgrado (SIAE-P), sección de alumnos, en el siguiente link: </a:t>
            </a:r>
            <a:r>
              <a:rPr lang="es-ES" sz="2800" dirty="0" smtClean="0">
                <a:solidFill>
                  <a:srgbClr val="0462C1"/>
                </a:solidFill>
                <a:latin typeface="Arial" panose="020B0604020202020204" pitchFamily="34" charset="0"/>
                <a:hlinkClick r:id="rId2"/>
              </a:rPr>
              <a:t>https://www.saep.unam.mx</a:t>
            </a:r>
            <a:endParaRPr lang="es-ES" sz="2800" dirty="0" smtClean="0">
              <a:solidFill>
                <a:srgbClr val="0462C1"/>
              </a:solidFill>
              <a:latin typeface="Arial" panose="020B0604020202020204" pitchFamily="34" charset="0"/>
            </a:endParaRPr>
          </a:p>
          <a:p>
            <a:endParaRPr lang="es-ES" sz="2400" dirty="0" smtClean="0">
              <a:solidFill>
                <a:srgbClr val="0462C1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13198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07568" y="42930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549640"/>
              </p:ext>
            </p:extLst>
          </p:nvPr>
        </p:nvGraphicFramePr>
        <p:xfrm>
          <a:off x="839417" y="1341525"/>
          <a:ext cx="10585176" cy="3396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440"/>
                <a:gridCol w="6123983"/>
                <a:gridCol w="4061753"/>
              </a:tblGrid>
              <a:tr h="604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 </a:t>
                      </a:r>
                      <a:endParaRPr lang="es-MX" sz="24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 sz="4000" dirty="0" smtClean="0"/>
                        <a:t> </a:t>
                      </a:r>
                      <a:r>
                        <a:rPr lang="es-ES" sz="2000" b="1" dirty="0" smtClean="0"/>
                        <a:t>Actividad</a:t>
                      </a:r>
                      <a:r>
                        <a:rPr lang="es-ES" sz="2000" b="1" baseline="0" dirty="0" smtClean="0"/>
                        <a:t> académica (asignatura)</a:t>
                      </a:r>
                      <a:endParaRPr lang="es-MX" sz="2000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ÁMBITO</a:t>
                      </a:r>
                      <a:endParaRPr lang="es-MX" sz="24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</a:tr>
              <a:tr h="25911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</a:rPr>
                        <a:t> </a:t>
                      </a:r>
                      <a:r>
                        <a:rPr lang="es-MX" sz="2400" b="1" dirty="0" smtClean="0">
                          <a:effectLst/>
                        </a:rPr>
                        <a:t>Primer semestre</a:t>
                      </a:r>
                      <a:endParaRPr lang="es-MX" sz="2400" b="1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5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28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Obligatoria de elección socio-ético-educativa</a:t>
                      </a:r>
                      <a:endParaRPr lang="es-MX" sz="24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Docencia </a:t>
                      </a:r>
                      <a:r>
                        <a:rPr lang="es-MX" sz="2000" dirty="0" smtClean="0">
                          <a:effectLst/>
                        </a:rPr>
                        <a:t>general</a:t>
                      </a:r>
                      <a:r>
                        <a:rPr lang="es-MX" sz="2000" baseline="0" dirty="0" smtClean="0">
                          <a:effectLst/>
                        </a:rPr>
                        <a:t> (tronco común)</a:t>
                      </a:r>
                      <a:endParaRPr lang="es-MX" sz="20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</a:tr>
              <a:tr h="287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2</a:t>
                      </a:r>
                      <a:endParaRPr lang="es-MX" sz="28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Obligatoria de elección psicopedagógica</a:t>
                      </a:r>
                      <a:endParaRPr lang="es-MX" sz="24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Docencia </a:t>
                      </a:r>
                      <a:r>
                        <a:rPr lang="es-MX" sz="2000" dirty="0" smtClean="0">
                          <a:effectLst/>
                        </a:rPr>
                        <a:t>general (tronco común)</a:t>
                      </a:r>
                      <a:endParaRPr lang="es-MX" sz="20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3</a:t>
                      </a:r>
                      <a:endParaRPr lang="es-MX" sz="28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Obligatoria de elección disciplinar por campo de conocimiento</a:t>
                      </a:r>
                      <a:endParaRPr lang="es-MX" sz="24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Docencia disciplinar</a:t>
                      </a:r>
                      <a:endParaRPr lang="es-MX" sz="20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4</a:t>
                      </a:r>
                      <a:endParaRPr lang="es-MX" sz="28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Sesiones de tutoría y trabajo para la obtención del grado</a:t>
                      </a:r>
                      <a:endParaRPr lang="es-MX" sz="24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Integración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de la docencia</a:t>
                      </a:r>
                      <a:endParaRPr lang="es-MX" sz="20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695400" y="620688"/>
            <a:ext cx="6878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Cuatro asignaturas en primer semestre</a:t>
            </a:r>
          </a:p>
        </p:txBody>
      </p:sp>
    </p:spTree>
    <p:extLst>
      <p:ext uri="{BB962C8B-B14F-4D97-AF65-F5344CB8AC3E}">
        <p14:creationId xmlns:p14="http://schemas.microsoft.com/office/powerpoint/2010/main" val="1806185004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7648" y="1324670"/>
            <a:ext cx="6192688" cy="4696618"/>
          </a:xfrm>
          <a:prstGeom prst="rect">
            <a:avLst/>
          </a:prstGeom>
        </p:spPr>
      </p:pic>
      <p:sp>
        <p:nvSpPr>
          <p:cNvPr id="5" name="Flecha abajo 4"/>
          <p:cNvSpPr/>
          <p:nvPr/>
        </p:nvSpPr>
        <p:spPr>
          <a:xfrm rot="4225290">
            <a:off x="8738101" y="4454491"/>
            <a:ext cx="764470" cy="1888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623392" y="404664"/>
            <a:ext cx="102971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latin typeface="Arial" panose="020B0604020202020204" pitchFamily="34" charset="0"/>
              </a:rPr>
              <a:t>Claves de asignaturas: </a:t>
            </a:r>
            <a:r>
              <a:rPr lang="es-ES" sz="2400" dirty="0">
                <a:solidFill>
                  <a:srgbClr val="0462C1"/>
                </a:solidFill>
                <a:latin typeface="Arial" panose="020B0604020202020204" pitchFamily="34" charset="0"/>
              </a:rPr>
              <a:t>https://madems.posgrado.unam.mx/portada/claves.html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999753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Marcador de contenido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355200"/>
              </p:ext>
            </p:extLst>
          </p:nvPr>
        </p:nvGraphicFramePr>
        <p:xfrm>
          <a:off x="911424" y="188640"/>
          <a:ext cx="10657184" cy="858639"/>
        </p:xfrm>
        <a:graphic>
          <a:graphicData uri="http://schemas.openxmlformats.org/drawingml/2006/table">
            <a:tbl>
              <a:tblPr firstRow="1" firstCol="1" bandRow="1"/>
              <a:tblGrid>
                <a:gridCol w="10657184"/>
              </a:tblGrid>
              <a:tr h="282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Programa:   138 - PROGRAMA DE MAESTRÍA EN DOCENCIA PARA LA EDUCACIÓN MEDIA SUPERIOR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3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Plan:            4206 - MAESTRÍA EN DOCENCIA PARA LA EDUCACIÓN MEDIA SUPERIOR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CLAVES DE ACTIVIDADES ACADÉMICAS (ASIGNATURAS) 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90067"/>
              </p:ext>
            </p:extLst>
          </p:nvPr>
        </p:nvGraphicFramePr>
        <p:xfrm>
          <a:off x="911424" y="1484783"/>
          <a:ext cx="10729192" cy="5075855"/>
        </p:xfrm>
        <a:graphic>
          <a:graphicData uri="http://schemas.openxmlformats.org/drawingml/2006/table">
            <a:tbl>
              <a:tblPr firstRow="1" firstCol="1" bandRow="1"/>
              <a:tblGrid>
                <a:gridCol w="870103"/>
                <a:gridCol w="8634953"/>
                <a:gridCol w="1224136"/>
              </a:tblGrid>
              <a:tr h="40646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ÁMBITO DE DOCENCIA GENERAL (TRONCO COMÚN</a:t>
                      </a:r>
                      <a:r>
                        <a:rPr lang="es-MX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SOCIO-ÉTICO-EDUCATIVA 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872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531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Primer </a:t>
                      </a:r>
                      <a:r>
                        <a:rPr lang="es-MX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semestre. Asignatura 1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1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 académica (asignatura)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10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76700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SOCIO-ÉTICO-EDUCATIVA: ÉTICA DE LA PRÁCTICA DOCENTE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Solo una de estas asignaturas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98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76701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SOCIO-ÉTICO-EDUCATIVA: HISTORIA DE LA EDUCACIÓN EN EL NIVEL MEDIO SUPERIOR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10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76702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SOCIO-ÉTICO-EDUCATIVA: HISTORIA, SOCIEDAD Y EDUCACIÓN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56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76734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ÉTICA Y EDUCACIÓN 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10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76817</a:t>
                      </a:r>
                      <a:endParaRPr lang="es-MX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MÉTODOS DE INVESTIGACIÓN EDUCATIVA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79411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860057"/>
              </p:ext>
            </p:extLst>
          </p:nvPr>
        </p:nvGraphicFramePr>
        <p:xfrm>
          <a:off x="1127448" y="764704"/>
          <a:ext cx="10585176" cy="5688631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8073529"/>
                <a:gridCol w="1431527"/>
              </a:tblGrid>
              <a:tr h="57796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ÁMBITO DE DOCENCIA GENERAL (TRONCO COMÚN). PSICOPEDAGÓGICA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962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30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Primer semestre. Asignatura 2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 académica (asignatura)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76706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PSICOPEDAGÓGICA: DESARROLLO DEL ADOLESCENTE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Solo </a:t>
                      </a:r>
                      <a:r>
                        <a:rPr lang="es-MX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 de estas asignaturas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01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76707</a:t>
                      </a:r>
                      <a:endParaRPr lang="es-MX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PSICOPEDAGÓGICA: PLANEACIÓN Y EVALUACIÓN EDUCATIVA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3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76708</a:t>
                      </a:r>
                      <a:endParaRPr lang="es-MX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PSICOPEDAGÓGICA: PSICOPEDAGOGÍA DE LA ENSEÑANZA Y EL APRENDIZAJE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1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76820</a:t>
                      </a:r>
                      <a:endParaRPr lang="es-MX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PSICOPEDAGÓGICA: PROMOCIÓN DE SALUD MENTAL EN EL AULA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565016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966342"/>
              </p:ext>
            </p:extLst>
          </p:nvPr>
        </p:nvGraphicFramePr>
        <p:xfrm>
          <a:off x="839416" y="1412776"/>
          <a:ext cx="10585176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9505056"/>
              </a:tblGrid>
              <a:tr h="59017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ÁMBITO DE DOCENCIA DISCIPLINAR. POR CAMPO DE 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  <a:effectLst/>
                        </a:rPr>
                        <a:t>CONOCIMIENTO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109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QUÍMICA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109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</a:rPr>
                        <a:t>Primer semestre. Asignatura 3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10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Clave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>
                          <a:effectLst/>
                        </a:rPr>
                        <a:t>Actividad académica (asignatura)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45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77351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effectLst/>
                        </a:rPr>
                        <a:t>QUÍMICA - FUNDAMENTOS TEÓRICO-METODOLÓGICOS: FILOSOFÍA E HISTORIA DE LA QUÍMICA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25690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66884"/>
              </p:ext>
            </p:extLst>
          </p:nvPr>
        </p:nvGraphicFramePr>
        <p:xfrm>
          <a:off x="983432" y="1916832"/>
          <a:ext cx="10585176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9505056"/>
              </a:tblGrid>
              <a:tr h="5806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ÁMBITO DE INTEGRACIÓN DE LA DOCENCIA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806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Primer semestre. Asignatura 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07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Clave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effectLst/>
                        </a:rPr>
                        <a:t>Actividad académica (asignatura)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07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76718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dirty="0">
                          <a:effectLst/>
                        </a:rPr>
                        <a:t>SESIONES DE TUTORÍA Y TRABAJO PARA LA OBTENCIÓN DEL GRADO I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64547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/>
          <a:lstStyle/>
          <a:p>
            <a:pPr marL="685800" indent="-685800"/>
            <a:r>
              <a:rPr lang="es-ES_tradnl" b="1" cap="small" dirty="0"/>
              <a:t>Apoyo </a:t>
            </a:r>
            <a:r>
              <a:rPr lang="es-ES_tradnl" b="1" cap="small" dirty="0" smtClean="0"/>
              <a:t>económico </a:t>
            </a:r>
            <a:r>
              <a:rPr lang="es-ES_tradnl" b="1" cap="small" dirty="0" err="1" smtClean="0"/>
              <a:t>paep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5312" y="1844824"/>
            <a:ext cx="11332840" cy="4464495"/>
          </a:xfrm>
        </p:spPr>
        <p:txBody>
          <a:bodyPr/>
          <a:lstStyle/>
          <a:p>
            <a:pPr marL="0" indent="0">
              <a:buNone/>
            </a:pPr>
            <a:r>
              <a:rPr lang="es-MX" sz="3600" dirty="0" smtClean="0"/>
              <a:t>a. Congresos</a:t>
            </a:r>
            <a:r>
              <a:rPr lang="es-MX" sz="3600" dirty="0"/>
              <a:t>, coloquios, seminarios, </a:t>
            </a:r>
            <a:r>
              <a:rPr lang="es-MX" sz="3600" dirty="0" smtClean="0"/>
              <a:t>simposios, </a:t>
            </a:r>
            <a:r>
              <a:rPr lang="es-ES" sz="3600" dirty="0" smtClean="0"/>
              <a:t>encuentros</a:t>
            </a:r>
            <a:r>
              <a:rPr lang="es-ES" sz="3600" dirty="0"/>
              <a:t>, concursos, exhibiciones y </a:t>
            </a:r>
            <a:r>
              <a:rPr lang="es-ES" sz="3600" dirty="0" smtClean="0"/>
              <a:t>exposiciones, siempre </a:t>
            </a:r>
            <a:r>
              <a:rPr lang="es-ES" sz="3600" dirty="0"/>
              <a:t>y cuando la participación </a:t>
            </a:r>
            <a:r>
              <a:rPr lang="es-ES" sz="3600" dirty="0" smtClean="0"/>
              <a:t>del </a:t>
            </a:r>
            <a:r>
              <a:rPr lang="es-MX" sz="3600" dirty="0" smtClean="0"/>
              <a:t>alumnado </a:t>
            </a:r>
            <a:r>
              <a:rPr lang="es-MX" sz="3600" dirty="0"/>
              <a:t>sea como ponente o expositor</a:t>
            </a:r>
            <a:r>
              <a:rPr lang="es-MX" sz="3600" dirty="0" smtClean="0"/>
              <a:t>.</a:t>
            </a:r>
          </a:p>
          <a:p>
            <a:pPr marL="0" indent="0">
              <a:buNone/>
            </a:pPr>
            <a:endParaRPr lang="es-ES" sz="1200" dirty="0" smtClean="0"/>
          </a:p>
          <a:p>
            <a:pPr marL="0" indent="0">
              <a:buNone/>
            </a:pPr>
            <a:r>
              <a:rPr lang="es-ES" sz="3600" dirty="0" smtClean="0"/>
              <a:t>b</a:t>
            </a:r>
            <a:r>
              <a:rPr lang="es-ES" sz="3600" dirty="0"/>
              <a:t>. </a:t>
            </a:r>
            <a:r>
              <a:rPr lang="es-ES" sz="3600" dirty="0" smtClean="0"/>
              <a:t>Cursos</a:t>
            </a:r>
          </a:p>
          <a:p>
            <a:pPr marL="0" indent="0">
              <a:buNone/>
            </a:pPr>
            <a:endParaRPr lang="es-ES" sz="1100" dirty="0"/>
          </a:p>
          <a:p>
            <a:pPr marL="0" indent="0">
              <a:buNone/>
            </a:pPr>
            <a:r>
              <a:rPr lang="es-MX" sz="3600" dirty="0"/>
              <a:t>c. Estancias de </a:t>
            </a:r>
            <a:r>
              <a:rPr lang="es-MX" sz="3600" dirty="0" smtClean="0"/>
              <a:t>investigación, máximo de 45 días naturales.</a:t>
            </a:r>
            <a:endParaRPr lang="es-MX" sz="3600" dirty="0"/>
          </a:p>
        </p:txBody>
      </p:sp>
      <p:sp>
        <p:nvSpPr>
          <p:cNvPr id="4" name="Rectángulo 3"/>
          <p:cNvSpPr/>
          <p:nvPr/>
        </p:nvSpPr>
        <p:spPr>
          <a:xfrm>
            <a:off x="606624" y="1196752"/>
            <a:ext cx="10441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Programa de Apoyo de Estudios de Posgrado (PAEP</a:t>
            </a:r>
            <a:r>
              <a:rPr lang="es-ES" b="1" dirty="0" smtClean="0"/>
              <a:t>) </a:t>
            </a:r>
            <a:r>
              <a:rPr lang="es-MX" b="1" dirty="0"/>
              <a:t>Nacional e internacional</a:t>
            </a:r>
          </a:p>
        </p:txBody>
      </p:sp>
    </p:spTree>
    <p:extLst>
      <p:ext uri="{BB962C8B-B14F-4D97-AF65-F5344CB8AC3E}">
        <p14:creationId xmlns:p14="http://schemas.microsoft.com/office/powerpoint/2010/main" val="2084898411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3314</TotalTime>
  <Words>407</Words>
  <Application>Microsoft Office PowerPoint</Application>
  <PresentationFormat>Panorámica</PresentationFormat>
  <Paragraphs>86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MT</vt:lpstr>
      <vt:lpstr>Calibri</vt:lpstr>
      <vt:lpstr>Times New Roman</vt:lpstr>
      <vt:lpstr>Tema de Office</vt:lpstr>
      <vt:lpstr>Presentación de PowerPoint</vt:lpstr>
      <vt:lpstr>Inscripción 2024-1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Apoyo económico paep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</dc:creator>
  <cp:lastModifiedBy>MADEMS</cp:lastModifiedBy>
  <cp:revision>230</cp:revision>
  <cp:lastPrinted>2019-07-29T16:12:25Z</cp:lastPrinted>
  <dcterms:created xsi:type="dcterms:W3CDTF">2013-02-11T16:41:35Z</dcterms:created>
  <dcterms:modified xsi:type="dcterms:W3CDTF">2023-06-26T22:32:55Z</dcterms:modified>
</cp:coreProperties>
</file>